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notesMasterIdLst>
    <p:notesMasterId r:id="rId6"/>
  </p:notesMasterIdLst>
  <p:handoutMasterIdLst>
    <p:handoutMasterId r:id="rId7"/>
  </p:handoutMasterIdLst>
  <p:sldIdLst>
    <p:sldId id="269" r:id="rId2"/>
    <p:sldId id="296" r:id="rId3"/>
    <p:sldId id="300" r:id="rId4"/>
    <p:sldId id="286" r:id="rId5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52F65C9-8B7D-4ED9-B595-2A62866F9981}">
          <p14:sldIdLst>
            <p14:sldId id="269"/>
          </p14:sldIdLst>
        </p14:section>
        <p14:section name="Раздел без заголовка" id="{1A2815B6-CA91-4067-BF17-FCEE111E6C3C}">
          <p14:sldIdLst>
            <p14:sldId id="296"/>
            <p14:sldId id="300"/>
            <p14:sldId id="286"/>
            <p14:sldId id="301"/>
            <p14:sldId id="290"/>
            <p14:sldId id="28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707" autoAdjust="0"/>
  </p:normalViewPr>
  <p:slideViewPr>
    <p:cSldViewPr>
      <p:cViewPr varScale="1">
        <p:scale>
          <a:sx n="122" d="100"/>
          <a:sy n="122" d="100"/>
        </p:scale>
        <p:origin x="-40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03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6B98F-3570-442C-A9EE-F2EC226873BC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C13D8-63BE-4065-B6D2-22CD04CCC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650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4FA64-909B-4231-B805-E09F795BA889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3864E-94D3-40B8-A7E6-1792E97E05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24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5488" y="857250"/>
            <a:ext cx="8156575" cy="4587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5363" y="5661248"/>
            <a:ext cx="7956550" cy="3395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3864E-94D3-40B8-A7E6-1792E97E05F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792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5850" y="549275"/>
            <a:ext cx="7569200" cy="4257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941189" y="5013176"/>
            <a:ext cx="7956550" cy="144016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Участники конкурсного отбора на момент подачи документов </a:t>
            </a:r>
            <a:r>
              <a:rPr lang="ru-RU" b="1" dirty="0"/>
              <a:t>должны определиться с местом трудоустройства</a:t>
            </a:r>
            <a:r>
              <a:rPr lang="ru-RU" dirty="0"/>
              <a:t> </a:t>
            </a:r>
            <a:r>
              <a:rPr lang="ru-RU" i="1" dirty="0"/>
              <a:t>(на вакансию, включённою в перечень вакантных должностей, утвержденный приказом </a:t>
            </a:r>
            <a:r>
              <a:rPr lang="ru-RU" i="1" dirty="0" err="1"/>
              <a:t>Минобрнауки</a:t>
            </a:r>
            <a:r>
              <a:rPr lang="ru-RU" i="1" dirty="0"/>
              <a:t> Алтайского края от 17.01.2020 № 132)</a:t>
            </a:r>
            <a:r>
              <a:rPr lang="ru-RU" dirty="0"/>
              <a:t>, </a:t>
            </a:r>
            <a:r>
              <a:rPr lang="ru-RU" b="1" dirty="0"/>
              <a:t>и планировать ПЕРЕЕЗД</a:t>
            </a:r>
            <a:r>
              <a:rPr lang="ru-RU" dirty="0"/>
              <a:t> по месту трудоустройства. </a:t>
            </a:r>
            <a:r>
              <a:rPr lang="ru-RU" b="1" dirty="0"/>
              <a:t>ПЕРЕЕЗД по месту трудоустройства обязательное условие, закрепленное федеральными документами.</a:t>
            </a:r>
            <a:endParaRPr lang="ru-RU" dirty="0"/>
          </a:p>
          <a:p>
            <a:r>
              <a:rPr lang="ru-RU" b="1" dirty="0"/>
              <a:t>Факт переезда кандидатами на выплату будет подтвержден либо копией страницы паспорта с местом регистрации, либо копией трудовой книжки с указанием места работы. </a:t>
            </a:r>
            <a:endParaRPr lang="ru-RU" dirty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331EAF-E785-443B-8141-C2911AE7E4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167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9950" y="404813"/>
            <a:ext cx="8175625" cy="4598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995363" y="5229200"/>
            <a:ext cx="7956550" cy="7715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331EAF-E785-443B-8141-C2911AE7E4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081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2838" y="412750"/>
            <a:ext cx="7721600" cy="4343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995363" y="5013176"/>
            <a:ext cx="7956550" cy="136815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D07F8-A338-4E10-A6CD-42EAD0599F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966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27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16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89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620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44867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72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80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630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9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554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28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0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15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02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26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09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87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ltai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5">
                <a:alpha val="13000"/>
                <a:lumMod val="4000"/>
                <a:lumOff val="96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5520"/>
            <a:ext cx="7399145" cy="779602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400" b="1" kern="1200" dirty="0">
                <a:solidFill>
                  <a:srgbClr val="1F497D"/>
                </a:solidFill>
                <a:latin typeface="Calibri" pitchFamily="34" charset="0"/>
                <a:ea typeface="+mn-ea"/>
                <a:cs typeface="+mn-cs"/>
              </a:rPr>
              <a:t>МИНИСТЕРСТВО ОБРАЗОВАНИЯ </a:t>
            </a:r>
            <a:br>
              <a:rPr lang="ru-RU" altLang="ru-RU" sz="1400" b="1" kern="1200" dirty="0">
                <a:solidFill>
                  <a:srgbClr val="1F497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ru-RU" altLang="ru-RU" sz="1400" b="1" kern="1200" dirty="0">
                <a:solidFill>
                  <a:srgbClr val="1F497D"/>
                </a:solidFill>
                <a:latin typeface="Calibri" pitchFamily="34" charset="0"/>
                <a:ea typeface="+mn-ea"/>
                <a:cs typeface="+mn-cs"/>
              </a:rPr>
              <a:t>И НАУКИ АЛТАЙСКОГО КРАЯ</a:t>
            </a:r>
            <a:br>
              <a:rPr lang="ru-RU" altLang="ru-RU" sz="1400" b="1" kern="1200" dirty="0">
                <a:solidFill>
                  <a:srgbClr val="1F497D"/>
                </a:solidFill>
                <a:latin typeface="Calibri" pitchFamily="34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5520"/>
            <a:ext cx="530398" cy="5182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9223" y="1206519"/>
            <a:ext cx="686597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lvl="0" algn="ctr">
              <a:defRPr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lvl="0" algn="ctr">
              <a:defRPr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lvl="0"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Программа «Земский учитель</a:t>
            </a:r>
            <a:r>
              <a:rPr lang="ru-RU" sz="1600" b="1" smtClean="0">
                <a:solidFill>
                  <a:srgbClr val="002060"/>
                </a:solidFill>
              </a:rPr>
              <a:t>»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lvl="0" algn="ctr">
              <a:defRPr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lvl="0" algn="ctr">
              <a:defRPr/>
            </a:pPr>
            <a:r>
              <a:rPr lang="ru-RU" sz="1200" dirty="0" smtClean="0"/>
              <a:t> 20 февраля 2019 года в ходе проведения ежегодного послания Федеральному </a:t>
            </a:r>
            <a:r>
              <a:rPr lang="ru-RU" sz="1200" dirty="0" err="1" smtClean="0"/>
              <a:t>Cобранию</a:t>
            </a:r>
            <a:r>
              <a:rPr lang="ru-RU" sz="1200" dirty="0" smtClean="0"/>
              <a:t> В.В. Путин предложил запустить программу поддержки педагогов в небольших населенных пунктах. Проект получил название «Земский учитель». В рамках проекта «Земский учитель» предоставляется единовременная компенсационная выплата учителям, прибывшим (переехавшим) на работу в сельские населенные пункты, либо рабочие поселки, либо поселки городского типа, либо города с населением до 50 тысяч человек.</a:t>
            </a:r>
            <a:r>
              <a:rPr lang="ru-RU" sz="1200" i="1" dirty="0" smtClean="0"/>
              <a:t> 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435846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dirty="0" smtClean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6" y="4731990"/>
            <a:ext cx="6163590" cy="1219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0"/>
            <a:ext cx="417646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52525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20 февраля 2019 года в ходе проведения ежегодного послания Федеральному Cобранию В.В. Путин предложил запустить программу поддержки педагогов в небольших населенных пунктах. Проект получил название «Земский учитель». 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В рамках проекта «Земский учитель» предоставляется единовременная компенсационная выплата учителям, прибывшим (переехавшим) на работу в сельские населенные пункты, либо рабочие поселки, либо поселки городского типа,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либо города с населением до 50 тысяч человек.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52525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20 февраля 2019 года в ходе проведения ежегодного послания Федеральному Cобранию В.В. Путин предложил запустить программу поддержки педагогов в небольших населенных пунктах. Проект получил название «Земский учитель». 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В рамках проекта «Земский учитель» предоставляется единовременная компенсационная выплата учителям, прибывшим (переехавшим) на работу в сельские населенные пункты, либо рабочие поселки, либо поселки городского типа,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либо города с населением до 50 тысяч человек.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rgbClr val="00337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0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85275" cy="592931"/>
          </a:xfrm>
          <a:prstGeom prst="rect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37892" name="Название 1"/>
          <p:cNvSpPr txBox="1">
            <a:spLocks/>
          </p:cNvSpPr>
          <p:nvPr/>
        </p:nvSpPr>
        <p:spPr bwMode="auto">
          <a:xfrm>
            <a:off x="-200025" y="0"/>
            <a:ext cx="9144000" cy="5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406" tIns="42203" rIns="84406" bIns="42203"/>
          <a:lstStyle/>
          <a:p>
            <a:pPr algn="ctr" defTabSz="842963"/>
            <a:r>
              <a:rPr lang="ru-RU" b="1" dirty="0" smtClean="0">
                <a:solidFill>
                  <a:srgbClr val="002060"/>
                </a:solidFill>
                <a:latin typeface="PT Sans" charset="-52"/>
                <a:ea typeface="Verdana" pitchFamily="34" charset="0"/>
                <a:cs typeface="Verdana" pitchFamily="34" charset="0"/>
              </a:rPr>
              <a:t>Программа «Земский учитель»</a:t>
            </a:r>
            <a:endParaRPr lang="ru-RU" b="1" dirty="0">
              <a:solidFill>
                <a:srgbClr val="002060"/>
              </a:solidFill>
              <a:latin typeface="PT Sans" charset="-52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146" y="3579862"/>
            <a:ext cx="71301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PT Sans" panose="020B0503020203020204" pitchFamily="34" charset="-52"/>
              <a:cs typeface="+mn-cs"/>
            </a:endParaRPr>
          </a:p>
        </p:txBody>
      </p:sp>
      <p:sp>
        <p:nvSpPr>
          <p:cNvPr id="37894" name="Прямоугольник 4"/>
          <p:cNvSpPr>
            <a:spLocks noChangeArrowheads="1"/>
          </p:cNvSpPr>
          <p:nvPr/>
        </p:nvSpPr>
        <p:spPr bwMode="auto">
          <a:xfrm>
            <a:off x="107504" y="710106"/>
            <a:ext cx="4248472" cy="738664"/>
          </a:xfrm>
          <a:prstGeom prst="rect">
            <a:avLst/>
          </a:prstGeom>
          <a:gradFill>
            <a:gsLst>
              <a:gs pos="24000">
                <a:schemeClr val="accent5">
                  <a:alpha val="13000"/>
                  <a:lumMod val="4000"/>
                  <a:lumOff val="96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PT Sans" charset="-52"/>
              </a:rPr>
              <a:t>Положение о конкурсном отборе утверждено приказом </a:t>
            </a:r>
            <a:r>
              <a:rPr lang="ru-RU" sz="1400" i="1" dirty="0" err="1" smtClean="0">
                <a:latin typeface="PT Sans" charset="-52"/>
              </a:rPr>
              <a:t>Минобрнауки</a:t>
            </a:r>
            <a:r>
              <a:rPr lang="ru-RU" sz="1400" i="1" dirty="0" smtClean="0">
                <a:latin typeface="PT Sans" charset="-52"/>
              </a:rPr>
              <a:t> Алтайского края от 06.02.2020 № 9-П</a:t>
            </a:r>
            <a:endParaRPr lang="ru-RU" sz="1400" i="1" dirty="0">
              <a:latin typeface="PT Sans" charset="-52"/>
            </a:endParaRPr>
          </a:p>
        </p:txBody>
      </p:sp>
      <p:sp>
        <p:nvSpPr>
          <p:cNvPr id="37895" name="Прямоугольник 5"/>
          <p:cNvSpPr>
            <a:spLocks noChangeArrowheads="1"/>
          </p:cNvSpPr>
          <p:nvPr/>
        </p:nvSpPr>
        <p:spPr bwMode="auto">
          <a:xfrm>
            <a:off x="165436" y="1465283"/>
            <a:ext cx="8854401" cy="2554545"/>
          </a:xfrm>
          <a:prstGeom prst="rect">
            <a:avLst/>
          </a:prstGeom>
          <a:gradFill>
            <a:gsLst>
              <a:gs pos="23000">
                <a:schemeClr val="accent6">
                  <a:lumMod val="20000"/>
                  <a:lumOff val="80000"/>
                  <a:alpha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399"/>
                </a:solidFill>
                <a:latin typeface="PT Sans" charset="-52"/>
              </a:rPr>
              <a:t>К участию в конкурсном отборе приглашаются, имеющие соответствующее образование: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выпускники организаций высшего образования, профессиональных образовательных организаций </a:t>
            </a:r>
            <a:r>
              <a:rPr lang="ru-RU" sz="1600" u="sng" dirty="0" smtClean="0">
                <a:solidFill>
                  <a:srgbClr val="003399"/>
                </a:solidFill>
                <a:latin typeface="PT Sans" charset="-52"/>
              </a:rPr>
              <a:t>текущего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 года;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3399"/>
                </a:solidFill>
                <a:latin typeface="PT Sans" charset="-52"/>
              </a:rPr>
              <a:t>г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раждане в возрасте до 55 лет,</a:t>
            </a:r>
          </a:p>
          <a:p>
            <a:endParaRPr lang="ru-RU" sz="1600" dirty="0" smtClean="0">
              <a:solidFill>
                <a:srgbClr val="003399"/>
              </a:solidFill>
              <a:latin typeface="PT Sans" charset="-52"/>
            </a:endParaRPr>
          </a:p>
          <a:p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Участники конкурсного отбора на момент подачи документов должны определиться с местом трудоустройства </a:t>
            </a:r>
            <a:r>
              <a:rPr lang="ru-RU" sz="1600" i="1" dirty="0" smtClean="0">
                <a:solidFill>
                  <a:srgbClr val="003399"/>
                </a:solidFill>
                <a:latin typeface="PT Sans" charset="-52"/>
              </a:rPr>
              <a:t>(на вакансию, включённую в перечень вакантных должностей, утвержденные приказом </a:t>
            </a:r>
            <a:r>
              <a:rPr lang="ru-RU" sz="1600" i="1" dirty="0" err="1" smtClean="0">
                <a:solidFill>
                  <a:srgbClr val="003399"/>
                </a:solidFill>
                <a:latin typeface="PT Sans" charset="-52"/>
              </a:rPr>
              <a:t>Минобрнауки</a:t>
            </a:r>
            <a:r>
              <a:rPr lang="ru-RU" sz="1600" i="1" dirty="0" smtClean="0">
                <a:solidFill>
                  <a:srgbClr val="003399"/>
                </a:solidFill>
                <a:latin typeface="PT Sans" charset="-52"/>
              </a:rPr>
              <a:t> Алтайского края от 17.01.2020 № 132)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, и планировать ПЕРЕЕЗД по месту трудоустройства</a:t>
            </a:r>
            <a:endParaRPr lang="ru-RU" sz="1600" dirty="0">
              <a:solidFill>
                <a:srgbClr val="003399"/>
              </a:solidFill>
              <a:latin typeface="PT Sans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3001" y="4342332"/>
            <a:ext cx="7920879" cy="579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качестве претендентов на право получения выплаты не могут выступать лица, замещавшие в течение 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</a:rPr>
              <a:t>текущего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учебного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года должность «учитель» в общеобразовательных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организациях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, расположенных в сельских населенных пунктах, либо рабочих поселках, либо поселках городского типа, либо городах с населением до 50 тыс. человек </a:t>
            </a:r>
            <a:r>
              <a:rPr lang="ru-RU" sz="1400" u="sng" dirty="0">
                <a:solidFill>
                  <a:schemeClr val="tx2">
                    <a:lumMod val="50000"/>
                  </a:schemeClr>
                </a:solidFill>
              </a:rPr>
              <a:t>Алтайского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</a:rPr>
              <a:t>края </a:t>
            </a:r>
            <a:endParaRPr lang="ru-RU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7584" y="4019828"/>
            <a:ext cx="72008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85275" cy="592931"/>
          </a:xfrm>
          <a:prstGeom prst="rect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37892" name="Название 1"/>
          <p:cNvSpPr txBox="1">
            <a:spLocks/>
          </p:cNvSpPr>
          <p:nvPr/>
        </p:nvSpPr>
        <p:spPr bwMode="auto">
          <a:xfrm>
            <a:off x="-200025" y="0"/>
            <a:ext cx="9144000" cy="5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406" tIns="42203" rIns="84406" bIns="42203"/>
          <a:lstStyle/>
          <a:p>
            <a:pPr algn="ctr" defTabSz="842963"/>
            <a:r>
              <a:rPr lang="ru-RU" b="1" dirty="0" smtClean="0">
                <a:solidFill>
                  <a:srgbClr val="002060"/>
                </a:solidFill>
                <a:latin typeface="PT Sans" charset="-52"/>
                <a:ea typeface="Verdana" pitchFamily="34" charset="0"/>
                <a:cs typeface="Verdana" pitchFamily="34" charset="0"/>
              </a:rPr>
              <a:t>Программа «Земский учитель»</a:t>
            </a:r>
            <a:endParaRPr lang="ru-RU" b="1" dirty="0">
              <a:solidFill>
                <a:srgbClr val="002060"/>
              </a:solidFill>
              <a:latin typeface="PT Sans" charset="-52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146" y="3579862"/>
            <a:ext cx="71301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PT Sans" panose="020B0503020203020204" pitchFamily="34" charset="-52"/>
              <a:cs typeface="+mn-cs"/>
            </a:endParaRPr>
          </a:p>
        </p:txBody>
      </p:sp>
      <p:sp>
        <p:nvSpPr>
          <p:cNvPr id="37894" name="Прямоугольник 4"/>
          <p:cNvSpPr>
            <a:spLocks noChangeArrowheads="1"/>
          </p:cNvSpPr>
          <p:nvPr/>
        </p:nvSpPr>
        <p:spPr bwMode="auto">
          <a:xfrm>
            <a:off x="0" y="854518"/>
            <a:ext cx="2520280" cy="307777"/>
          </a:xfrm>
          <a:prstGeom prst="rect">
            <a:avLst/>
          </a:prstGeom>
          <a:gradFill>
            <a:gsLst>
              <a:gs pos="24000">
                <a:schemeClr val="accent5">
                  <a:alpha val="13000"/>
                  <a:lumMod val="4000"/>
                  <a:lumOff val="96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PT Sans" charset="-52"/>
              </a:rPr>
              <a:t>БАЛЛЬНАЯ СИСТЕМА</a:t>
            </a:r>
            <a:endParaRPr lang="ru-RU" sz="1400" b="1" i="1" dirty="0">
              <a:solidFill>
                <a:srgbClr val="FF0000"/>
              </a:solidFill>
              <a:latin typeface="PT Sans" charset="-52"/>
            </a:endParaRPr>
          </a:p>
        </p:txBody>
      </p:sp>
      <p:sp>
        <p:nvSpPr>
          <p:cNvPr id="37895" name="Прямоугольник 5"/>
          <p:cNvSpPr>
            <a:spLocks noChangeArrowheads="1"/>
          </p:cNvSpPr>
          <p:nvPr/>
        </p:nvSpPr>
        <p:spPr bwMode="auto">
          <a:xfrm>
            <a:off x="107504" y="2643758"/>
            <a:ext cx="7660393" cy="2000548"/>
          </a:xfrm>
          <a:prstGeom prst="rect">
            <a:avLst/>
          </a:prstGeom>
          <a:gradFill>
            <a:gsLst>
              <a:gs pos="23000">
                <a:schemeClr val="accent6">
                  <a:lumMod val="20000"/>
                  <a:lumOff val="80000"/>
                  <a:alpha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399"/>
                </a:solidFill>
                <a:latin typeface="PT Sans" charset="-52"/>
              </a:rPr>
              <a:t>Кроме того, будут учитываться: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3399"/>
                </a:solidFill>
                <a:latin typeface="PT Sans" charset="-52"/>
              </a:rPr>
              <a:t>н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аличие квалификационной категории по должности «учитель»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наличие дополнительной специальности (квалификации) в области «Образование»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3399"/>
                </a:solidFill>
                <a:latin typeface="PT Sans" charset="-52"/>
              </a:rPr>
              <a:t>н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аличие диплома с отличием, диплома «магистра» по направлению «Образование и педагогические науки»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3399"/>
                </a:solidFill>
                <a:latin typeface="PT Sans" charset="-52"/>
              </a:rPr>
              <a:t>претендент, являющейся выпускником ОО, в которой он планирует работать в рамках программы «Земский учитель» (доп. балл)</a:t>
            </a:r>
            <a:endParaRPr lang="ru-RU" sz="1400" dirty="0">
              <a:solidFill>
                <a:srgbClr val="003399"/>
              </a:solidFill>
              <a:latin typeface="PT Sans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3001" y="4342332"/>
            <a:ext cx="7920879" cy="579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0" y="1178455"/>
            <a:ext cx="7536784" cy="1077218"/>
          </a:xfrm>
          <a:prstGeom prst="rect">
            <a:avLst/>
          </a:prstGeom>
          <a:gradFill>
            <a:gsLst>
              <a:gs pos="23000">
                <a:schemeClr val="accent6">
                  <a:lumMod val="20000"/>
                  <a:lumOff val="80000"/>
                  <a:alpha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solidFill>
                  <a:srgbClr val="003399"/>
                </a:solidFill>
                <a:latin typeface="PT Sans" charset="-52"/>
              </a:rPr>
              <a:t>Наибольшее число баллов:</a:t>
            </a:r>
          </a:p>
          <a:p>
            <a:r>
              <a:rPr lang="ru-RU" sz="1600" b="1" dirty="0" smtClean="0">
                <a:solidFill>
                  <a:srgbClr val="003399"/>
                </a:solidFill>
                <a:latin typeface="PT Sans" charset="-52"/>
              </a:rPr>
              <a:t> 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при трудоустройстве в ОО, расположенные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в населенных пунктах, </a:t>
            </a:r>
            <a:r>
              <a:rPr lang="ru-RU" sz="1600" b="1" dirty="0" smtClean="0">
                <a:solidFill>
                  <a:srgbClr val="003399"/>
                </a:solidFill>
                <a:latin typeface="PT Sans" charset="-52"/>
              </a:rPr>
              <a:t>удаленных от г. Барнаула 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более чем на 100 км.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99"/>
                </a:solidFill>
                <a:latin typeface="PT Sans" charset="-52"/>
              </a:rPr>
              <a:t>т</a:t>
            </a:r>
            <a:r>
              <a:rPr lang="ru-RU" sz="1600" b="1" dirty="0" smtClean="0">
                <a:solidFill>
                  <a:srgbClr val="003399"/>
                </a:solidFill>
                <a:latin typeface="PT Sans" charset="-52"/>
              </a:rPr>
              <a:t>руднодоступных</a:t>
            </a:r>
            <a:r>
              <a:rPr lang="ru-RU" sz="1600" dirty="0" smtClean="0">
                <a:solidFill>
                  <a:srgbClr val="003399"/>
                </a:solidFill>
                <a:latin typeface="PT Sans" charset="-52"/>
              </a:rPr>
              <a:t> населенных пунктах</a:t>
            </a:r>
            <a:endParaRPr lang="ru-RU" sz="1600" i="1" dirty="0">
              <a:solidFill>
                <a:srgbClr val="003399"/>
              </a:solidFill>
              <a:latin typeface="PT Sans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6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85275" cy="5929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36868" name="Название 1"/>
          <p:cNvSpPr txBox="1">
            <a:spLocks/>
          </p:cNvSpPr>
          <p:nvPr/>
        </p:nvSpPr>
        <p:spPr bwMode="auto">
          <a:xfrm>
            <a:off x="-180528" y="-16480"/>
            <a:ext cx="9180512" cy="6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406" tIns="42203" rIns="84406" bIns="42203"/>
          <a:lstStyle/>
          <a:p>
            <a:pPr algn="ctr" defTabSz="842963"/>
            <a:r>
              <a:rPr lang="ru-RU" b="1" dirty="0" smtClean="0">
                <a:solidFill>
                  <a:srgbClr val="002060"/>
                </a:solidFill>
                <a:latin typeface="PT Sans" charset="-52"/>
                <a:ea typeface="Verdana" pitchFamily="34" charset="0"/>
                <a:cs typeface="Verdana" pitchFamily="34" charset="0"/>
              </a:rPr>
              <a:t>Программа </a:t>
            </a:r>
            <a:r>
              <a:rPr lang="ru-RU" b="1" dirty="0">
                <a:solidFill>
                  <a:srgbClr val="002060"/>
                </a:solidFill>
                <a:latin typeface="PT Sans" charset="-52"/>
                <a:ea typeface="Verdana" pitchFamily="34" charset="0"/>
                <a:cs typeface="Verdana" pitchFamily="34" charset="0"/>
              </a:rPr>
              <a:t>«Земский учитель»</a:t>
            </a:r>
          </a:p>
        </p:txBody>
      </p:sp>
      <p:sp>
        <p:nvSpPr>
          <p:cNvPr id="36870" name="Прямоугольник 10"/>
          <p:cNvSpPr>
            <a:spLocks noChangeArrowheads="1"/>
          </p:cNvSpPr>
          <p:nvPr/>
        </p:nvSpPr>
        <p:spPr bwMode="auto">
          <a:xfrm>
            <a:off x="164024" y="1096403"/>
            <a:ext cx="7103252" cy="2092881"/>
          </a:xfrm>
          <a:prstGeom prst="rect">
            <a:avLst/>
          </a:prstGeom>
          <a:gradFill>
            <a:gsLst>
              <a:gs pos="24000">
                <a:schemeClr val="accent5">
                  <a:lumMod val="0"/>
                  <a:lumOff val="100000"/>
                  <a:alpha val="9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Прием </a:t>
            </a:r>
            <a:r>
              <a:rPr lang="ru-RU" sz="1600" b="1" dirty="0">
                <a:solidFill>
                  <a:srgbClr val="002060"/>
                </a:solidFill>
              </a:rPr>
              <a:t>документов </a:t>
            </a:r>
            <a:r>
              <a:rPr lang="ru-RU" sz="1600" b="1" dirty="0" smtClean="0">
                <a:solidFill>
                  <a:srgbClr val="002060"/>
                </a:solidFill>
              </a:rPr>
              <a:t>по </a:t>
            </a:r>
            <a:r>
              <a:rPr lang="ru-RU" sz="1600" b="1" dirty="0">
                <a:solidFill>
                  <a:srgbClr val="002060"/>
                </a:solidFill>
              </a:rPr>
              <a:t>адресу</a:t>
            </a:r>
            <a:r>
              <a:rPr lang="ru-RU" sz="1600" dirty="0">
                <a:solidFill>
                  <a:srgbClr val="002060"/>
                </a:solidFill>
              </a:rPr>
              <a:t>: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КГБУ </a:t>
            </a:r>
            <a:r>
              <a:rPr lang="ru-RU" sz="1600" dirty="0">
                <a:solidFill>
                  <a:srgbClr val="002060"/>
                </a:solidFill>
              </a:rPr>
              <a:t>ДПО «Алтайский институт развития образования имени Адриана Митрофановича </a:t>
            </a:r>
            <a:r>
              <a:rPr lang="ru-RU" sz="1600" dirty="0" err="1">
                <a:solidFill>
                  <a:srgbClr val="002060"/>
                </a:solidFill>
              </a:rPr>
              <a:t>Топорова</a:t>
            </a:r>
            <a:r>
              <a:rPr lang="ru-RU" sz="1600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656049</a:t>
            </a:r>
            <a:r>
              <a:rPr lang="ru-RU" sz="1600" dirty="0">
                <a:solidFill>
                  <a:srgbClr val="002060"/>
                </a:solidFill>
              </a:rPr>
              <a:t>, г. Барнаул, </a:t>
            </a:r>
            <a:r>
              <a:rPr lang="ru-RU" sz="1600" dirty="0" err="1">
                <a:solidFill>
                  <a:srgbClr val="002060"/>
                </a:solidFill>
              </a:rPr>
              <a:t>пр-кт</a:t>
            </a:r>
            <a:r>
              <a:rPr lang="ru-RU" sz="1600" dirty="0">
                <a:solidFill>
                  <a:srgbClr val="002060"/>
                </a:solidFill>
              </a:rPr>
              <a:t> Социалистический, д. </a:t>
            </a:r>
            <a:r>
              <a:rPr lang="ru-RU" sz="1600" dirty="0" smtClean="0">
                <a:solidFill>
                  <a:srgbClr val="002060"/>
                </a:solidFill>
              </a:rPr>
              <a:t>60)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или электронной почте </a:t>
            </a:r>
            <a:r>
              <a:rPr lang="en-US" sz="1600" b="1" dirty="0" smtClean="0">
                <a:solidFill>
                  <a:srgbClr val="002060"/>
                </a:solidFill>
              </a:rPr>
              <a:t>zu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@iro22.ru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Контактный </a:t>
            </a:r>
            <a:r>
              <a:rPr lang="ru-RU" sz="1600" b="1" dirty="0">
                <a:solidFill>
                  <a:srgbClr val="002060"/>
                </a:solidFill>
              </a:rPr>
              <a:t>телефон </a:t>
            </a:r>
            <a:r>
              <a:rPr lang="ru-RU" sz="1600" dirty="0">
                <a:solidFill>
                  <a:srgbClr val="002060"/>
                </a:solidFill>
              </a:rPr>
              <a:t>(3852)555897 (доб. </a:t>
            </a:r>
            <a:r>
              <a:rPr lang="ru-RU" sz="1600" dirty="0" smtClean="0">
                <a:solidFill>
                  <a:srgbClr val="002060"/>
                </a:solidFill>
              </a:rPr>
              <a:t>170</a:t>
            </a:r>
            <a:r>
              <a:rPr lang="en-US" sz="1600" dirty="0" smtClean="0">
                <a:solidFill>
                  <a:srgbClr val="002060"/>
                </a:solidFill>
              </a:rPr>
              <a:t>1</a:t>
            </a:r>
            <a:r>
              <a:rPr lang="ru-RU" sz="1600" dirty="0" smtClean="0">
                <a:solidFill>
                  <a:srgbClr val="002060"/>
                </a:solidFill>
              </a:rPr>
              <a:t>)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i="1" dirty="0" smtClean="0">
                <a:solidFill>
                  <a:srgbClr val="002060"/>
                </a:solidFill>
              </a:rPr>
              <a:t>(</a:t>
            </a:r>
            <a:r>
              <a:rPr lang="ru-RU" sz="1600" i="1" dirty="0" err="1" smtClean="0">
                <a:solidFill>
                  <a:srgbClr val="002060"/>
                </a:solidFill>
              </a:rPr>
              <a:t>Покатилова</a:t>
            </a:r>
            <a:r>
              <a:rPr lang="ru-RU" sz="1600" i="1" dirty="0" smtClean="0">
                <a:solidFill>
                  <a:srgbClr val="002060"/>
                </a:solidFill>
              </a:rPr>
              <a:t> Светлана Геннадьевна</a:t>
            </a:r>
            <a:r>
              <a:rPr lang="ru-RU" sz="1600" i="1" dirty="0" smtClean="0">
                <a:solidFill>
                  <a:srgbClr val="002060"/>
                </a:solidFill>
              </a:rPr>
              <a:t>)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1" y="823317"/>
            <a:ext cx="6624736" cy="3350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3" name="Прямоугольник 14"/>
          <p:cNvSpPr>
            <a:spLocks noChangeArrowheads="1"/>
          </p:cNvSpPr>
          <p:nvPr/>
        </p:nvSpPr>
        <p:spPr bwMode="auto">
          <a:xfrm>
            <a:off x="504080" y="792748"/>
            <a:ext cx="6372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PT Sans" charset="-52"/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  <a:latin typeface="PT Sans" charset="-52"/>
              </a:rPr>
              <a:t>о 15 </a:t>
            </a:r>
            <a:r>
              <a:rPr lang="ru-RU" sz="1600" b="1" dirty="0">
                <a:solidFill>
                  <a:schemeClr val="bg1"/>
                </a:solidFill>
                <a:latin typeface="PT Sans" charset="-52"/>
              </a:rPr>
              <a:t>апреля 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679" y="3304491"/>
            <a:ext cx="2724150" cy="2774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8" name="Прямоугольник 22"/>
          <p:cNvSpPr>
            <a:spLocks noChangeArrowheads="1"/>
          </p:cNvSpPr>
          <p:nvPr/>
        </p:nvSpPr>
        <p:spPr bwMode="auto">
          <a:xfrm>
            <a:off x="143605" y="3719838"/>
            <a:ext cx="26987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003399"/>
                </a:solidFill>
                <a:latin typeface="PT Sans" charset="-52"/>
              </a:rPr>
              <a:t>Проведение экспертной оценки документов, формирование рейтинга участников, определение победителей </a:t>
            </a:r>
            <a:endParaRPr lang="ru-RU" sz="1400" dirty="0">
              <a:solidFill>
                <a:srgbClr val="003399"/>
              </a:solidFill>
              <a:latin typeface="PT Sans" charset="-52"/>
            </a:endParaRPr>
          </a:p>
        </p:txBody>
      </p:sp>
      <p:sp>
        <p:nvSpPr>
          <p:cNvPr id="36879" name="Прямоугольник 23"/>
          <p:cNvSpPr>
            <a:spLocks noChangeArrowheads="1"/>
          </p:cNvSpPr>
          <p:nvPr/>
        </p:nvSpPr>
        <p:spPr bwMode="auto">
          <a:xfrm>
            <a:off x="173259" y="3285920"/>
            <a:ext cx="2724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PT Sans" charset="-52"/>
              </a:rPr>
              <a:t>16 апреля </a:t>
            </a:r>
            <a:r>
              <a:rPr lang="ru-RU" sz="1600" b="1" dirty="0">
                <a:solidFill>
                  <a:schemeClr val="bg1"/>
                </a:solidFill>
                <a:latin typeface="PT Sans" charset="-52"/>
              </a:rPr>
              <a:t>– 15 мая 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78657" y="3304491"/>
            <a:ext cx="2724150" cy="2774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81" name="Прямоугольник 25"/>
          <p:cNvSpPr>
            <a:spLocks noChangeArrowheads="1"/>
          </p:cNvSpPr>
          <p:nvPr/>
        </p:nvSpPr>
        <p:spPr bwMode="auto">
          <a:xfrm>
            <a:off x="2982702" y="3709438"/>
            <a:ext cx="30963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PT Sans" charset="-52"/>
              </a:rPr>
              <a:t>Предоставление подтверждений на переезд и заключение трудового договора (</a:t>
            </a:r>
            <a:r>
              <a:rPr lang="ru-RU" sz="1100" dirty="0" smtClean="0">
                <a:solidFill>
                  <a:srgbClr val="002060"/>
                </a:solidFill>
                <a:latin typeface="PT Sans" charset="-52"/>
              </a:rPr>
              <a:t>по </a:t>
            </a:r>
            <a:r>
              <a:rPr lang="ru-RU" sz="1100" dirty="0">
                <a:solidFill>
                  <a:srgbClr val="002060"/>
                </a:solidFill>
                <a:latin typeface="PT Sans" charset="-52"/>
              </a:rPr>
              <a:t>желанию участника возможен выезд на место </a:t>
            </a:r>
            <a:r>
              <a:rPr lang="ru-RU" sz="1100" dirty="0" smtClean="0">
                <a:solidFill>
                  <a:srgbClr val="002060"/>
                </a:solidFill>
              </a:rPr>
              <a:t>трудоустройства)</a:t>
            </a:r>
            <a:endParaRPr lang="ru-RU" sz="1400" dirty="0">
              <a:solidFill>
                <a:srgbClr val="002060"/>
              </a:solidFill>
              <a:latin typeface="PT Sans" charset="-52"/>
            </a:endParaRPr>
          </a:p>
        </p:txBody>
      </p:sp>
      <p:sp>
        <p:nvSpPr>
          <p:cNvPr id="36882" name="Прямоугольник 26"/>
          <p:cNvSpPr>
            <a:spLocks noChangeArrowheads="1"/>
          </p:cNvSpPr>
          <p:nvPr/>
        </p:nvSpPr>
        <p:spPr bwMode="auto">
          <a:xfrm>
            <a:off x="3109539" y="3273599"/>
            <a:ext cx="2724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PT Sans" charset="-52"/>
              </a:rPr>
              <a:t>16 мая – 15 июня 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03218" y="3285920"/>
            <a:ext cx="2724150" cy="2774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84" name="Прямоугольник 28"/>
          <p:cNvSpPr>
            <a:spLocks noChangeArrowheads="1"/>
          </p:cNvSpPr>
          <p:nvPr/>
        </p:nvSpPr>
        <p:spPr bwMode="auto">
          <a:xfrm>
            <a:off x="6130449" y="3658579"/>
            <a:ext cx="269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003399"/>
                </a:solidFill>
                <a:latin typeface="PT Sans" charset="-52"/>
              </a:rPr>
              <a:t>Издание правового акта об утверждении списка </a:t>
            </a:r>
            <a:r>
              <a:rPr lang="ru-RU" sz="1200" dirty="0" smtClean="0">
                <a:solidFill>
                  <a:srgbClr val="003399"/>
                </a:solidFill>
                <a:latin typeface="PT Sans" charset="-52"/>
              </a:rPr>
              <a:t>победителей</a:t>
            </a:r>
            <a:endParaRPr lang="ru-RU" sz="1200" dirty="0">
              <a:solidFill>
                <a:srgbClr val="003399"/>
              </a:solidFill>
              <a:latin typeface="PT Sans" charset="-52"/>
            </a:endParaRPr>
          </a:p>
        </p:txBody>
      </p:sp>
      <p:sp>
        <p:nvSpPr>
          <p:cNvPr id="36885" name="Прямоугольник 29"/>
          <p:cNvSpPr>
            <a:spLocks noChangeArrowheads="1"/>
          </p:cNvSpPr>
          <p:nvPr/>
        </p:nvSpPr>
        <p:spPr bwMode="auto">
          <a:xfrm>
            <a:off x="6130449" y="3253050"/>
            <a:ext cx="2724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PT Sans" charset="-52"/>
              </a:rPr>
              <a:t>до 1 августа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19393" y="4183449"/>
            <a:ext cx="2724150" cy="2774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9"/>
          <p:cNvSpPr>
            <a:spLocks noChangeArrowheads="1"/>
          </p:cNvSpPr>
          <p:nvPr/>
        </p:nvSpPr>
        <p:spPr bwMode="auto">
          <a:xfrm>
            <a:off x="6143149" y="4135336"/>
            <a:ext cx="2724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PT Sans" charset="-52"/>
              </a:rPr>
              <a:t>до 1 сентября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Прямоугольник 28"/>
          <p:cNvSpPr>
            <a:spLocks noChangeArrowheads="1"/>
          </p:cNvSpPr>
          <p:nvPr/>
        </p:nvSpPr>
        <p:spPr bwMode="auto">
          <a:xfrm>
            <a:off x="6203218" y="4545572"/>
            <a:ext cx="269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003399"/>
                </a:solidFill>
                <a:latin typeface="PT Sans" charset="-52"/>
              </a:rPr>
              <a:t>Предоставление документов, подтверждающих трудоустройство</a:t>
            </a:r>
            <a:endParaRPr lang="ru-RU" sz="1200" dirty="0">
              <a:solidFill>
                <a:srgbClr val="003399"/>
              </a:solidFill>
              <a:latin typeface="PT Sans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4800" y="730079"/>
            <a:ext cx="2015184" cy="2345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963754" y="928876"/>
            <a:ext cx="2136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размещен на сайте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Алтайского края 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http://www.educaltai.ru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«Педагогические кадры» / «Земский учитель»)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1996</TotalTime>
  <Words>461</Words>
  <Application>Microsoft Office PowerPoint</Application>
  <PresentationFormat>Экран (16:9)</PresentationFormat>
  <Paragraphs>53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МИНИСТЕРСТВО ОБРАЗОВАНИЯ  И НАУКИ АЛТАЙСКОГО КРАЯ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Павловна Горн</dc:creator>
  <cp:lastModifiedBy>123</cp:lastModifiedBy>
  <cp:revision>193</cp:revision>
  <cp:lastPrinted>2020-03-02T09:40:56Z</cp:lastPrinted>
  <dcterms:created xsi:type="dcterms:W3CDTF">2019-08-22T02:34:08Z</dcterms:created>
  <dcterms:modified xsi:type="dcterms:W3CDTF">2023-02-07T04:25:12Z</dcterms:modified>
</cp:coreProperties>
</file>