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75" r:id="rId9"/>
    <p:sldId id="270" r:id="rId10"/>
    <p:sldId id="27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3FE671-B80C-48D7-A2D9-10934C97949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AAAD92-410A-4F5F-A874-A9195429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pankrushixa-r22.gosuslugi.r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867030" cy="345638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Вакансии педагогических работников МКОУ «Панкрушихинская </a:t>
            </a:r>
            <a:r>
              <a:rPr lang="ru-RU" sz="360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сош</a:t>
            </a: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имени </a:t>
            </a: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Героя Советского Союза </a:t>
            </a:r>
            <a:b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Д.А. </a:t>
            </a:r>
            <a:r>
              <a:rPr lang="ru-RU" sz="360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Бакурова</a:t>
            </a: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», </a:t>
            </a:r>
            <a:b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ожидаемые к открытию на начало </a:t>
            </a:r>
            <a:b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2024-2025 учебного  года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1053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МЕРЫ СОЦИАЛЬНОЙ ПОДДЕРЖКИ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58204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dirty="0"/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компенсация коммунальных услуг – 2800,00 рублей;</a:t>
            </a:r>
          </a:p>
          <a:p>
            <a:pPr marL="1588" indent="-1588" algn="just">
              <a:buFont typeface="Wingdings" pitchFamily="2" charset="2"/>
              <a:buChar char="Ø"/>
            </a:pPr>
            <a:r>
              <a:rPr lang="ru-RU" sz="2200" dirty="0"/>
              <a:t> возможность получения выплаты 1 млн.рублей в рамках программы «Земский учитель» в 2024 году</a:t>
            </a:r>
          </a:p>
          <a:p>
            <a:pPr marL="1588" indent="-1588" algn="just">
              <a:buFont typeface="Wingdings" pitchFamily="2" charset="2"/>
              <a:buChar char="Ø"/>
            </a:pPr>
            <a:r>
              <a:rPr lang="ru-RU" sz="2200" dirty="0"/>
              <a:t> ежемесячная надбавка к заработной плате в размере 30% от оклада в первый год работы, 20% от оклада - второй год работы, 10% от оклада третий год работы; </a:t>
            </a:r>
          </a:p>
          <a:p>
            <a:pPr marL="1588" indent="-1588" algn="just">
              <a:buFont typeface="Wingdings" pitchFamily="2" charset="2"/>
              <a:buChar char="Ø"/>
            </a:pPr>
            <a:r>
              <a:rPr lang="ru-RU" sz="2200" dirty="0"/>
              <a:t> </a:t>
            </a:r>
            <a:r>
              <a:rPr lang="ru-RU" sz="2000" dirty="0"/>
              <a:t>выплата «подъемных» из средств муниципального бюджета 50000 рублей (выпускникам </a:t>
            </a:r>
            <a:r>
              <a:rPr lang="ru-RU" sz="2000" dirty="0" smtClean="0"/>
              <a:t>ВУЗа и </a:t>
            </a:r>
            <a:r>
              <a:rPr lang="ru-RU" sz="2000" dirty="0" err="1"/>
              <a:t>ССУЗа</a:t>
            </a:r>
            <a:r>
              <a:rPr lang="ru-RU" sz="2000" dirty="0"/>
              <a:t>);</a:t>
            </a:r>
            <a:endParaRPr lang="ru-RU" sz="2200" dirty="0"/>
          </a:p>
          <a:p>
            <a:pPr marL="1588" indent="-1588" algn="just">
              <a:buFont typeface="Wingdings" pitchFamily="2" charset="2"/>
              <a:buChar char="Ø"/>
            </a:pPr>
            <a:r>
              <a:rPr lang="ru-RU" sz="2200" dirty="0"/>
              <a:t> частичная компенсация аренды жилья</a:t>
            </a:r>
          </a:p>
          <a:p>
            <a:pPr marL="1588" indent="-1588"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3240360"/>
          </a:xfrm>
        </p:spPr>
        <p:txBody>
          <a:bodyPr>
            <a:normAutofit/>
          </a:bodyPr>
          <a:lstStyle/>
          <a:p>
            <a:pPr marL="0" lvl="0" indent="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Меры методической поддержки молодого специалиста</a:t>
            </a:r>
          </a:p>
          <a:p>
            <a:pPr marL="0"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педагоги района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участвуют в семинарах, конкурсах, в том числе в конкурсе профессионального мастерства «Учитель года. Педагогический дебют». </a:t>
            </a:r>
          </a:p>
          <a:p>
            <a:pPr marL="0"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 целью содействия адаптации и профессионального становления за молодыми педагогами закрепляются наставники из числа опытных педагогов.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3214686"/>
            <a:ext cx="42742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dirty="0" err="1"/>
              <a:t>Панкрушихинский</a:t>
            </a:r>
            <a:r>
              <a:rPr lang="ru-RU" dirty="0"/>
              <a:t> район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4049600" cy="4663440"/>
          </a:xfrm>
        </p:spPr>
        <p:txBody>
          <a:bodyPr>
            <a:normAutofit/>
          </a:bodyPr>
          <a:lstStyle/>
          <a:p>
            <a:pPr marL="12700" indent="-12700">
              <a:buNone/>
            </a:pPr>
            <a:r>
              <a:rPr lang="ru-RU" dirty="0"/>
              <a:t>Расположен в северо-западной части Алтайского края.        Входит в Каменский образовательный округ.    Районный центр – с.Панкрушиха - находится в 280 км. от Барнаула и в 10 километрах от ближайшей железнодорожной станции Панкрушиха.</a:t>
            </a:r>
          </a:p>
        </p:txBody>
      </p:sp>
      <p:pic>
        <p:nvPicPr>
          <p:cNvPr id="7" name="Содержимое 6" descr="large_detailed_administrative_map_of_Altai_reg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1854" y="1571612"/>
            <a:ext cx="4517277" cy="314327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/>
              <a:t>с.Панкрушиха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4357718" cy="466344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Дата основания: </a:t>
            </a:r>
            <a:r>
              <a:rPr lang="ru-RU" dirty="0"/>
              <a:t>1759г.</a:t>
            </a:r>
          </a:p>
          <a:p>
            <a:pPr>
              <a:buNone/>
            </a:pPr>
            <a:r>
              <a:rPr lang="ru-RU" b="1" dirty="0"/>
              <a:t>Население: </a:t>
            </a:r>
            <a:r>
              <a:rPr lang="ru-RU" dirty="0"/>
              <a:t>около 5000 чел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G:\вакансия\1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781439" cy="3525437"/>
          </a:xfrm>
          <a:prstGeom prst="rect">
            <a:avLst/>
          </a:prstGeom>
          <a:noFill/>
        </p:spPr>
      </p:pic>
      <p:pic>
        <p:nvPicPr>
          <p:cNvPr id="1028" name="Picture 4" descr="G:\вакансия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246762" cy="3229073"/>
          </a:xfrm>
          <a:prstGeom prst="rect">
            <a:avLst/>
          </a:prstGeom>
          <a:noFill/>
        </p:spPr>
      </p:pic>
      <p:pic>
        <p:nvPicPr>
          <p:cNvPr id="2" name="Picture 2" descr="C:\Users\1\Desktop\ЗЕМСКИЙ УЧИТЕЛЬ 2022\фото село\0FfMIApeSO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104456" cy="2506315"/>
          </a:xfrm>
          <a:prstGeom prst="rect">
            <a:avLst/>
          </a:prstGeom>
          <a:noFill/>
        </p:spPr>
      </p:pic>
      <p:pic>
        <p:nvPicPr>
          <p:cNvPr id="7" name="Picture 3" descr="H:\вакансия\c479bd9bd923277f34427d26d2494d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57441"/>
            <a:ext cx="3626350" cy="2830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Транспортная доступность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4049600" cy="4663440"/>
          </a:xfrm>
        </p:spPr>
        <p:txBody>
          <a:bodyPr>
            <a:normAutofit/>
          </a:bodyPr>
          <a:lstStyle/>
          <a:p>
            <a:pPr marL="12700" indent="-12700">
              <a:buNone/>
            </a:pPr>
            <a:r>
              <a:rPr lang="ru-RU" dirty="0"/>
              <a:t>Регулярное автобусное сообщение, 10 автобусных маршрутов ежедневно отправляются по различным междугородним направлениям: г.Новосибирск, г.Барнаул, </a:t>
            </a:r>
            <a:r>
              <a:rPr lang="ru-RU" dirty="0" err="1"/>
              <a:t>г.Камень-на-Оби</a:t>
            </a:r>
            <a:r>
              <a:rPr lang="ru-RU" dirty="0"/>
              <a:t>, г.Славгород, г.Яровое.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Экономика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86808" cy="4663440"/>
          </a:xfrm>
        </p:spPr>
        <p:txBody>
          <a:bodyPr>
            <a:normAutofit fontScale="62500" lnSpcReduction="20000"/>
          </a:bodyPr>
          <a:lstStyle/>
          <a:p>
            <a:pPr marL="12700" indent="438150" algn="just">
              <a:buNone/>
            </a:pPr>
            <a:r>
              <a:rPr lang="ru-RU" sz="3800" dirty="0"/>
              <a:t>В селе находится ООО «</a:t>
            </a:r>
            <a:r>
              <a:rPr lang="ru-RU" sz="3800" dirty="0" err="1"/>
              <a:t>Панкрушихинский</a:t>
            </a:r>
            <a:r>
              <a:rPr lang="ru-RU" sz="3800" dirty="0"/>
              <a:t> пищекомбинат». </a:t>
            </a:r>
            <a:r>
              <a:rPr lang="ru-RU" sz="3800" dirty="0" smtClean="0"/>
              <a:t>Производит мучные </a:t>
            </a:r>
            <a:r>
              <a:rPr lang="ru-RU" sz="3800" dirty="0"/>
              <a:t>кондитерские изделия, торты и пирожные недлительного хранения, мясные полуфабрикаты. Реализуют мясные изделия.   </a:t>
            </a:r>
          </a:p>
          <a:p>
            <a:pPr marL="12700" indent="528638" algn="just">
              <a:buNone/>
            </a:pPr>
            <a:r>
              <a:rPr lang="ru-RU" sz="3800" dirty="0"/>
              <a:t>Работают более 50 предприятий различного профиля: коммунальные, частные и фермерские хозяйства. Имеются магазины индивидуальных предпринимателей и крупные сетевые «Мария-Ра», «</a:t>
            </a:r>
            <a:r>
              <a:rPr lang="ru-RU" sz="3800" dirty="0" err="1"/>
              <a:t>Аникс</a:t>
            </a:r>
            <a:r>
              <a:rPr lang="ru-RU" sz="3800" dirty="0"/>
              <a:t>», «Магнит». МФЦ, </a:t>
            </a:r>
            <a:r>
              <a:rPr lang="ru-RU" sz="3800" baseline="30000" dirty="0"/>
              <a:t>.</a:t>
            </a:r>
            <a:r>
              <a:rPr lang="ru-RU" sz="3800" dirty="0"/>
              <a:t>Панкрушихинский территориальный центр по обслуживанию престарелых граждан, 3 аптеки, почтовое отделение, банки, муниципальный информационно-консультационный центр поддержки предпринимательства.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08720"/>
          </a:xfrm>
        </p:spPr>
        <p:txBody>
          <a:bodyPr/>
          <a:lstStyle/>
          <a:p>
            <a:r>
              <a:rPr lang="ru-RU" dirty="0"/>
              <a:t>Социальная сфера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52736"/>
            <a:ext cx="4429156" cy="5376660"/>
          </a:xfrm>
        </p:spPr>
        <p:txBody>
          <a:bodyPr>
            <a:normAutofit/>
          </a:bodyPr>
          <a:lstStyle/>
          <a:p>
            <a:pPr marL="1588" indent="-1588">
              <a:buNone/>
            </a:pPr>
            <a:r>
              <a:rPr lang="ru-RU" sz="2000" dirty="0" smtClean="0"/>
              <a:t>Имеется</a:t>
            </a:r>
            <a:r>
              <a:rPr lang="ru-RU" sz="2000" dirty="0" smtClean="0"/>
              <a:t>:</a:t>
            </a:r>
          </a:p>
          <a:p>
            <a:pPr marL="1588" indent="-1588"/>
            <a:r>
              <a:rPr lang="ru-RU" sz="2000" dirty="0" smtClean="0"/>
              <a:t>Центр </a:t>
            </a:r>
            <a:r>
              <a:rPr lang="ru-RU" sz="2000" dirty="0"/>
              <a:t>детского </a:t>
            </a:r>
            <a:r>
              <a:rPr lang="ru-RU" sz="2000" dirty="0" smtClean="0"/>
              <a:t>творчества</a:t>
            </a:r>
          </a:p>
          <a:p>
            <a:pPr marL="1588" indent="-1588"/>
            <a:r>
              <a:rPr lang="ru-RU" sz="2000" dirty="0" smtClean="0"/>
              <a:t>Центр </a:t>
            </a:r>
            <a:r>
              <a:rPr lang="ru-RU" sz="2000" dirty="0"/>
              <a:t>помощи </a:t>
            </a:r>
            <a:r>
              <a:rPr lang="ru-RU" sz="2000" dirty="0" smtClean="0"/>
              <a:t>детям </a:t>
            </a:r>
            <a:r>
              <a:rPr lang="ru-RU" sz="2000" dirty="0"/>
              <a:t>оставшимся без попечения </a:t>
            </a:r>
            <a:r>
              <a:rPr lang="ru-RU" sz="2000" dirty="0" smtClean="0"/>
              <a:t>родителей </a:t>
            </a:r>
          </a:p>
          <a:p>
            <a:pPr marL="1588" indent="-1588"/>
            <a:r>
              <a:rPr lang="ru-RU" sz="2000" dirty="0" smtClean="0"/>
              <a:t>два </a:t>
            </a:r>
            <a:r>
              <a:rPr lang="ru-RU" sz="2000" dirty="0"/>
              <a:t>детских  </a:t>
            </a:r>
            <a:r>
              <a:rPr lang="ru-RU" sz="2000" dirty="0" smtClean="0"/>
              <a:t>сада (после капитального ремонта) </a:t>
            </a:r>
          </a:p>
          <a:p>
            <a:pPr marL="1588" indent="-1588"/>
            <a:r>
              <a:rPr lang="ru-RU" sz="2000" dirty="0" smtClean="0"/>
              <a:t>ц</a:t>
            </a:r>
            <a:r>
              <a:rPr lang="ru-RU" sz="2000" dirty="0" smtClean="0"/>
              <a:t>ентральная </a:t>
            </a:r>
            <a:r>
              <a:rPr lang="ru-RU" sz="2000" dirty="0"/>
              <a:t>районная больница</a:t>
            </a:r>
            <a:r>
              <a:rPr lang="ru-RU" sz="2000" dirty="0" smtClean="0"/>
              <a:t>,</a:t>
            </a:r>
          </a:p>
          <a:p>
            <a:pPr marL="1588" indent="-1588"/>
            <a:r>
              <a:rPr lang="ru-RU" sz="2000" dirty="0" smtClean="0"/>
              <a:t>районный </a:t>
            </a:r>
            <a:r>
              <a:rPr lang="ru-RU" sz="2000" dirty="0"/>
              <a:t>дом </a:t>
            </a:r>
            <a:r>
              <a:rPr lang="ru-RU" sz="2000" dirty="0" smtClean="0"/>
              <a:t>культуры (после капитального ремонта, современный кинозал)</a:t>
            </a:r>
          </a:p>
          <a:p>
            <a:pPr marL="1588" indent="-1588"/>
            <a:r>
              <a:rPr lang="ru-RU" sz="2000" dirty="0" smtClean="0"/>
              <a:t>Библиотеки взрослая и детская</a:t>
            </a:r>
          </a:p>
          <a:p>
            <a:pPr marL="1588" indent="-1588"/>
            <a:r>
              <a:rPr lang="ru-RU" sz="2000" dirty="0" smtClean="0"/>
              <a:t> </a:t>
            </a:r>
            <a:r>
              <a:rPr lang="ru-RU" sz="2000" dirty="0"/>
              <a:t>музыкальная </a:t>
            </a:r>
            <a:r>
              <a:rPr lang="ru-RU" sz="2000" dirty="0" smtClean="0"/>
              <a:t>школа</a:t>
            </a:r>
          </a:p>
          <a:p>
            <a:pPr marL="1588" indent="-1588"/>
            <a:r>
              <a:rPr lang="ru-RU" sz="2000" dirty="0" smtClean="0"/>
              <a:t>парк </a:t>
            </a:r>
            <a:r>
              <a:rPr lang="ru-RU" sz="2000" dirty="0"/>
              <a:t>для детей в центре </a:t>
            </a:r>
            <a:r>
              <a:rPr lang="ru-RU" sz="2000" dirty="0" smtClean="0"/>
              <a:t>села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457967" cy="259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3672408" cy="25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1\Documents\приемка школ\IMG_20230803_0858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428868"/>
            <a:ext cx="2224109" cy="25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МКОУ «Панкрушихинская </a:t>
            </a:r>
            <a:r>
              <a:rPr lang="ru-RU" dirty="0" err="1"/>
              <a:t>сош</a:t>
            </a:r>
            <a:r>
              <a:rPr lang="ru-RU" dirty="0"/>
              <a:t> имени Героя Советского Союза Д.А. </a:t>
            </a:r>
            <a:r>
              <a:rPr lang="ru-RU" dirty="0" err="1"/>
              <a:t>Бакурова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643998" cy="4572000"/>
          </a:xfrm>
        </p:spPr>
        <p:txBody>
          <a:bodyPr>
            <a:normAutofit/>
          </a:bodyPr>
          <a:lstStyle/>
          <a:p>
            <a:pPr marL="1588" indent="-1588">
              <a:buNone/>
            </a:pPr>
            <a:r>
              <a:rPr lang="ru-RU" b="1" dirty="0"/>
              <a:t>Адрес: </a:t>
            </a:r>
            <a:r>
              <a:rPr lang="ru-RU" dirty="0"/>
              <a:t>658760, Алтайский край, </a:t>
            </a:r>
            <a:r>
              <a:rPr lang="ru-RU" dirty="0" err="1"/>
              <a:t>Панкрушихинский</a:t>
            </a:r>
            <a:r>
              <a:rPr lang="ru-RU" dirty="0"/>
              <a:t> район, с. Панкрушиха, ул. Зеленая, д.2</a:t>
            </a:r>
          </a:p>
          <a:p>
            <a:pPr>
              <a:buNone/>
            </a:pPr>
            <a:r>
              <a:rPr lang="ru-RU" b="1" dirty="0"/>
              <a:t>Адрес сайта: </a:t>
            </a:r>
            <a:r>
              <a:rPr lang="en-US" dirty="0">
                <a:hlinkClick r:id="rId2"/>
              </a:rPr>
              <a:t>https://shkolapankrushixa-r22.gosuslugi.ru</a:t>
            </a:r>
            <a:endParaRPr lang="ru-RU" dirty="0"/>
          </a:p>
          <a:p>
            <a:pPr>
              <a:buNone/>
            </a:pPr>
            <a:r>
              <a:rPr lang="ru-RU" dirty="0"/>
              <a:t>Количество обучающихся – 652 </a:t>
            </a:r>
          </a:p>
          <a:p>
            <a:pPr>
              <a:buNone/>
            </a:pPr>
            <a:r>
              <a:rPr lang="ru-RU" dirty="0"/>
              <a:t>Обучение в 1 смену</a:t>
            </a:r>
          </a:p>
          <a:p>
            <a:pPr>
              <a:buNone/>
            </a:pPr>
            <a:r>
              <a:rPr lang="ru-RU" dirty="0"/>
              <a:t>Средняя наполняемость классов – 20 уч-ся</a:t>
            </a:r>
          </a:p>
          <a:p>
            <a:pPr>
              <a:buNone/>
            </a:pPr>
            <a:r>
              <a:rPr lang="ru-RU" b="1" dirty="0"/>
              <a:t>Директор</a:t>
            </a:r>
            <a:r>
              <a:rPr lang="ru-RU" dirty="0"/>
              <a:t> Ермакова Елена Александровна</a:t>
            </a:r>
          </a:p>
          <a:p>
            <a:pPr>
              <a:buNone/>
            </a:pPr>
            <a:r>
              <a:rPr lang="ru-RU" dirty="0"/>
              <a:t>Тел. 8(38580)22159</a:t>
            </a:r>
            <a:r>
              <a:rPr lang="ru-RU"/>
              <a:t>, 906-962-85-26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60648"/>
            <a:ext cx="7467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Сведения о вакансии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58204" cy="206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/>
              <a:t>Должность: </a:t>
            </a:r>
            <a:r>
              <a:rPr lang="ru-RU" sz="2200" dirty="0"/>
              <a:t>учитель</a:t>
            </a:r>
          </a:p>
          <a:p>
            <a:pPr>
              <a:buNone/>
            </a:pPr>
            <a:r>
              <a:rPr lang="ru-RU" sz="2200" b="1" dirty="0"/>
              <a:t>Предмет:</a:t>
            </a:r>
            <a:r>
              <a:rPr lang="ru-RU" sz="2200" dirty="0"/>
              <a:t> математика</a:t>
            </a:r>
          </a:p>
          <a:p>
            <a:pPr>
              <a:buNone/>
            </a:pPr>
            <a:r>
              <a:rPr lang="ru-RU" sz="2200" b="1" dirty="0"/>
              <a:t>Учебная нагрузка: 18</a:t>
            </a:r>
            <a:r>
              <a:rPr lang="ru-RU" sz="2200" dirty="0"/>
              <a:t> часов</a:t>
            </a:r>
          </a:p>
          <a:p>
            <a:pPr marL="1588" indent="-1588" algn="just">
              <a:buNone/>
            </a:pPr>
            <a:r>
              <a:rPr lang="ru-RU" b="1" dirty="0"/>
              <a:t>Дополнительная нагрузка: </a:t>
            </a:r>
            <a:r>
              <a:rPr lang="ru-RU" dirty="0"/>
              <a:t>классное руководство, внеурочная деятельность</a:t>
            </a:r>
          </a:p>
        </p:txBody>
      </p:sp>
      <p:pic>
        <p:nvPicPr>
          <p:cNvPr id="4" name="Picture 2" descr="C:\Users\1\Desktop\ЗЕМСКИЙ УЧИТЕЛЬ 2022\фото школа\фото здания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870848" cy="3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16424" cy="24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1\Desktop\ЗЕМСКИЙ УЧИТЕЛЬ 2022\фото школа\ТР 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\Desktop\ЗЕМСКИЙ УЧИТЕЛЬ 2022\фото школа\холл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1\Desktop\ЗЕМСКИЙ УЧИТЕЛЬ 2022\фото школа\1 этаж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3722458" cy="2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734</TotalTime>
  <Words>416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Вакансии педагогических работников МКОУ «Панкрушихинская сош  имени Героя Советского Союза  Д.А. Бакурова»,   ожидаемые к открытию на начало  2024-2025 учебного  года</vt:lpstr>
      <vt:lpstr>Панкрушихинский район </vt:lpstr>
      <vt:lpstr>с.Панкрушиха</vt:lpstr>
      <vt:lpstr>Транспортная доступность</vt:lpstr>
      <vt:lpstr>Экономика</vt:lpstr>
      <vt:lpstr>Социальная сфера</vt:lpstr>
      <vt:lpstr>МКОУ «Панкрушихинская сош имени Героя Советского Союза Д.А. Бакурова»</vt:lpstr>
      <vt:lpstr>Сведения о вакансии</vt:lpstr>
      <vt:lpstr>Слайд 9</vt:lpstr>
      <vt:lpstr>  МЕРЫ СОЦИАЛЬНОЙ ПОДДЕРЖКИ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</dc:creator>
  <cp:lastModifiedBy>Пользователь</cp:lastModifiedBy>
  <cp:revision>105</cp:revision>
  <dcterms:created xsi:type="dcterms:W3CDTF">2020-04-27T15:14:41Z</dcterms:created>
  <dcterms:modified xsi:type="dcterms:W3CDTF">2024-02-26T06:58:29Z</dcterms:modified>
</cp:coreProperties>
</file>